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99" r:id="rId4"/>
    <p:sldId id="263" r:id="rId5"/>
    <p:sldId id="264" r:id="rId6"/>
    <p:sldId id="281" r:id="rId7"/>
    <p:sldId id="284" r:id="rId8"/>
    <p:sldId id="285" r:id="rId9"/>
    <p:sldId id="282" r:id="rId10"/>
    <p:sldId id="301" r:id="rId11"/>
    <p:sldId id="302" r:id="rId12"/>
    <p:sldId id="286" r:id="rId13"/>
    <p:sldId id="288" r:id="rId14"/>
    <p:sldId id="289" r:id="rId15"/>
    <p:sldId id="268" r:id="rId16"/>
    <p:sldId id="265" r:id="rId17"/>
    <p:sldId id="278" r:id="rId18"/>
    <p:sldId id="275" r:id="rId19"/>
    <p:sldId id="276" r:id="rId20"/>
    <p:sldId id="279" r:id="rId21"/>
    <p:sldId id="290" r:id="rId22"/>
    <p:sldId id="280" r:id="rId23"/>
    <p:sldId id="270" r:id="rId24"/>
    <p:sldId id="291" r:id="rId25"/>
    <p:sldId id="292" r:id="rId26"/>
    <p:sldId id="271" r:id="rId27"/>
    <p:sldId id="293" r:id="rId28"/>
    <p:sldId id="294" r:id="rId29"/>
    <p:sldId id="272" r:id="rId30"/>
    <p:sldId id="295" r:id="rId31"/>
    <p:sldId id="296" r:id="rId32"/>
    <p:sldId id="273" r:id="rId33"/>
    <p:sldId id="274" r:id="rId34"/>
    <p:sldId id="297" r:id="rId35"/>
    <p:sldId id="298" r:id="rId36"/>
    <p:sldId id="300" r:id="rId37"/>
    <p:sldId id="304" r:id="rId38"/>
    <p:sldId id="303" r:id="rId39"/>
    <p:sldId id="305" r:id="rId40"/>
    <p:sldId id="321" r:id="rId41"/>
    <p:sldId id="322" r:id="rId42"/>
    <p:sldId id="319" r:id="rId43"/>
  </p:sldIdLst>
  <p:sldSz cx="12192000" cy="6858000"/>
  <p:notesSz cx="7315200" cy="9601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C9711BD-2651-418F-BC0D-E5896748B5CC}">
          <p14:sldIdLst>
            <p14:sldId id="257"/>
            <p14:sldId id="259"/>
            <p14:sldId id="299"/>
          </p14:sldIdLst>
        </p14:section>
        <p14:section name="Prodotti" id="{8BC0FB68-F726-46F7-92C0-732E2A0FFFF2}">
          <p14:sldIdLst>
            <p14:sldId id="263"/>
            <p14:sldId id="264"/>
          </p14:sldIdLst>
        </p14:section>
        <p14:section name="ProFi Cloud Setup" id="{C790434F-B4E4-42D7-8F4E-B6A379007515}">
          <p14:sldIdLst>
            <p14:sldId id="281"/>
            <p14:sldId id="284"/>
            <p14:sldId id="285"/>
            <p14:sldId id="282"/>
            <p14:sldId id="301"/>
            <p14:sldId id="302"/>
            <p14:sldId id="286"/>
            <p14:sldId id="288"/>
            <p14:sldId id="289"/>
          </p14:sldIdLst>
        </p14:section>
        <p14:section name="ProFi Screenshots" id="{B92ED160-E707-4C85-B7D0-618BA46A1BD4}">
          <p14:sldIdLst>
            <p14:sldId id="268"/>
            <p14:sldId id="265"/>
            <p14:sldId id="278"/>
            <p14:sldId id="275"/>
            <p14:sldId id="276"/>
            <p14:sldId id="279"/>
            <p14:sldId id="290"/>
            <p14:sldId id="280"/>
            <p14:sldId id="270"/>
            <p14:sldId id="291"/>
            <p14:sldId id="292"/>
            <p14:sldId id="271"/>
            <p14:sldId id="293"/>
            <p14:sldId id="294"/>
            <p14:sldId id="272"/>
            <p14:sldId id="295"/>
            <p14:sldId id="296"/>
            <p14:sldId id="273"/>
            <p14:sldId id="274"/>
            <p14:sldId id="297"/>
            <p14:sldId id="298"/>
          </p14:sldIdLst>
        </p14:section>
        <p14:section name="Profi Mobile App" id="{AA702B86-0F8C-43C1-BC84-46A1D5ABC3D1}">
          <p14:sldIdLst>
            <p14:sldId id="300"/>
            <p14:sldId id="304"/>
            <p14:sldId id="303"/>
            <p14:sldId id="305"/>
            <p14:sldId id="321"/>
            <p14:sldId id="322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71EDE5-B484-2D9A-01BD-0D1B067F4497}" name="Tenda Technology Italia" initials="TTI" userId="25a7d60bac27250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E4"/>
    <a:srgbClr val="539CFF"/>
    <a:srgbClr val="004FE4"/>
    <a:srgbClr val="D70010"/>
    <a:srgbClr val="DA0010"/>
    <a:srgbClr val="FFFFFF"/>
    <a:srgbClr val="005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B95F36C-8394-2F6F-520B-C3C057708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E68364B9-A898-FB5A-FB47-03DA8841B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6197D31-375C-C80A-5B26-A0223E1B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D5E187A-11EF-1C03-928E-957128C5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BF18261-85C0-9E4D-CC40-A0C546B1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3138B4D-2471-897F-52ED-8EA90DB8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B9F86F4-E23C-0363-B002-F13CBEE7E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DC644A5-C2F9-02B2-4C5D-E184FEF6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9F4A7AB-E028-4B12-D2EA-9F8BB10A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36595A-635F-3F92-4E5E-F7EE4AD1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966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5496D9C6-70CF-1095-F024-74D26902B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E04CF7A-786E-39C6-4C48-A2D14EA87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91E0925-4557-21B1-ADE6-5F1902A1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332F045-FEC2-67A4-103A-F9EADCB1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941E848-9C90-3940-64EA-6128B878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31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0CBBF-455B-FD1B-E855-40C428161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B97E865-2E47-5738-526E-1710A8900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BA06BD6-69A6-7272-CEFB-529CE653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3E5FDBC-BFFA-7A3D-43CF-44BF38B5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4102D33-7EE3-733E-94A6-6ABB7E21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703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A7980ED-434F-1134-C665-ECFE1E0F4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430B34B-BB50-6CEE-3125-94D2B234B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E06BA26-9BCB-F893-1EE0-C13CCB5D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7B3B1DE-CA62-F15E-E476-3EB9E1CC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D38ED6A-D569-1034-3609-797E4D60D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44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0F2DB0-8F53-E407-8693-1836D98C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5A36B2F-3EBD-D5E6-DB82-0E266C201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EEBE26-BFF2-1D4F-4C28-8CF876939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559DEED-2F27-4879-0C59-3AD1EBF70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A35C80A-9781-34DB-5954-6A12DC27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5E9B74C-068E-5877-0702-4FCC869C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95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DE526A1-D7E1-7DE0-BC77-5755DF8D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E7BEDE1-70DA-C5AE-A50B-3459CB634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52E2C30-2C81-999F-5DC2-EA55F0508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C6511B1F-6F40-593C-A03C-03D66479C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568557F0-E0CB-34A0-9AD7-7CE1AD491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86E0CA83-4085-6617-93C2-8A5F8796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22BF7DF-C0C9-6EAE-D0E2-7727B21C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997124B7-1AE7-E8F0-6F2A-2D218598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89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E21067C-4A57-8D59-A6D6-09D3F74A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EF0D1919-6170-E128-2506-EAF704B5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D23B53C8-F749-9BD2-D75B-F081D141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92388BBE-1642-D3E3-E83E-539EBDB5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7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696F68F1-7661-57C3-94EE-FDCF7ADF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F0E2AECC-7782-FE62-3F5E-0574A287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B41D1592-55B4-A41B-4D74-FE1FE6B3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84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6888B00-010D-779E-4F0F-4EEA2B6B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D49A0D5-7DFF-5B54-254D-F926B1BFA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9EDE1298-390B-27D7-3C35-6D6CDD69A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A1A53C6-8954-056E-7DFE-9FA21390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BFF64CA-3C43-D334-E2C4-F7E2445F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A14ED711-8A48-0691-15A2-EBCF76CA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03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6519665-92C3-F24A-485E-E5A4A933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33605E49-BBD5-2D1A-DCC6-22F647B3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7AA780BB-7715-A74E-9731-09C3081DE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902A94F-50C3-1F44-D045-7B3A3F02B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CA28BA4-E63F-4F71-53DC-90E9964E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AFF2024-01E2-9DE9-3305-EABCF6AF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23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C77237C6-2B94-5FD9-B32A-E5FAE70F2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C5D86DD-C2FA-50F8-3E6D-751AF9F38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2B717A9-B680-DEC8-9E04-CC21AB88C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72C91-7513-4EBA-A000-A995261EA1AD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A24809F-19FC-3AF8-2C56-B0E1674FF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97F14AD-D815-67D7-1481-75CFAA36F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90AF7-79F3-4179-9E87-F2580B510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01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Massimo.d@tenda.c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msen.ip-com.com.cn/static/lrf/logi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sen.ip-com.com.cn/static/lrf/login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60FF738-367B-EA1D-83AA-7B1C338BE599}"/>
              </a:ext>
            </a:extLst>
          </p:cNvPr>
          <p:cNvSpPr/>
          <p:nvPr/>
        </p:nvSpPr>
        <p:spPr>
          <a:xfrm>
            <a:off x="-24593" y="0"/>
            <a:ext cx="12231659" cy="6858000"/>
          </a:xfrm>
          <a:prstGeom prst="rect">
            <a:avLst/>
          </a:prstGeom>
          <a:solidFill>
            <a:srgbClr val="D700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99004F3-C5B9-6BA9-664B-02BB8A44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" y="1082351"/>
            <a:ext cx="12222134" cy="46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9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xmlns="" id="{D2C7071C-21DC-6C48-16A0-ED268C6B2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Impostazione del dispositivo per permettere la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gestione via Cloud</a:t>
            </a:r>
          </a:p>
          <a:p>
            <a:pPr marL="0" indent="0">
              <a:lnSpc>
                <a:spcPct val="15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7F6D37B-7D40-12BF-5D1D-EED2616A5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/>
          <a:stretch/>
        </p:blipFill>
        <p:spPr>
          <a:xfrm>
            <a:off x="0" y="2605177"/>
            <a:ext cx="12192000" cy="545239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1D344690-E4BB-C741-0173-6F7FD9E951FA}"/>
              </a:ext>
            </a:extLst>
          </p:cNvPr>
          <p:cNvGrpSpPr/>
          <p:nvPr/>
        </p:nvGrpSpPr>
        <p:grpSpPr>
          <a:xfrm>
            <a:off x="966158" y="1518249"/>
            <a:ext cx="1483742" cy="307376"/>
            <a:chOff x="966158" y="1518249"/>
            <a:chExt cx="1483742" cy="307376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xmlns="" id="{1EAB5523-FFA5-1F1A-38D2-76BDD449F696}"/>
                </a:ext>
              </a:extLst>
            </p:cNvPr>
            <p:cNvSpPr/>
            <p:nvPr/>
          </p:nvSpPr>
          <p:spPr>
            <a:xfrm>
              <a:off x="966158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xmlns="" id="{96FA0C3C-C11B-B632-530C-357BAD0265B5}"/>
                </a:ext>
              </a:extLst>
            </p:cNvPr>
            <p:cNvSpPr/>
            <p:nvPr/>
          </p:nvSpPr>
          <p:spPr>
            <a:xfrm>
              <a:off x="1268082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941E605B-1FE1-7849-75CC-72CCF2122AE6}"/>
                </a:ext>
              </a:extLst>
            </p:cNvPr>
            <p:cNvSpPr/>
            <p:nvPr/>
          </p:nvSpPr>
          <p:spPr>
            <a:xfrm>
              <a:off x="1570006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xmlns="" id="{BAC7866B-A375-C261-9682-758D20546710}"/>
                </a:ext>
              </a:extLst>
            </p:cNvPr>
            <p:cNvSpPr/>
            <p:nvPr/>
          </p:nvSpPr>
          <p:spPr>
            <a:xfrm>
              <a:off x="1871930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xmlns="" id="{10A083BC-C54C-A8F3-83FC-B90734D58ACC}"/>
                </a:ext>
              </a:extLst>
            </p:cNvPr>
            <p:cNvSpPr/>
            <p:nvPr/>
          </p:nvSpPr>
          <p:spPr>
            <a:xfrm>
              <a:off x="2173854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5815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xmlns="" id="{19CA5D93-B798-6A42-FC5E-62B3409E0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Creazione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 Progetto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4C716170-C947-6673-42D5-0EFDAF2EC897}"/>
              </a:ext>
            </a:extLst>
          </p:cNvPr>
          <p:cNvGrpSpPr/>
          <p:nvPr/>
        </p:nvGrpSpPr>
        <p:grpSpPr>
          <a:xfrm>
            <a:off x="966158" y="1518249"/>
            <a:ext cx="1483742" cy="307376"/>
            <a:chOff x="966158" y="1518249"/>
            <a:chExt cx="1483742" cy="307376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xmlns="" id="{693B85AA-644C-4DD8-501C-553232362FD5}"/>
                </a:ext>
              </a:extLst>
            </p:cNvPr>
            <p:cNvSpPr/>
            <p:nvPr/>
          </p:nvSpPr>
          <p:spPr>
            <a:xfrm>
              <a:off x="966158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xmlns="" id="{CC2EE3A2-5ACB-E501-E716-24CC48B01E4A}"/>
                </a:ext>
              </a:extLst>
            </p:cNvPr>
            <p:cNvSpPr/>
            <p:nvPr/>
          </p:nvSpPr>
          <p:spPr>
            <a:xfrm>
              <a:off x="1268082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xmlns="" id="{560DCF85-4A4D-3E41-1778-E038127724E4}"/>
                </a:ext>
              </a:extLst>
            </p:cNvPr>
            <p:cNvSpPr/>
            <p:nvPr/>
          </p:nvSpPr>
          <p:spPr>
            <a:xfrm>
              <a:off x="1570006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0FFE6583-2415-78B7-9CF5-C112F885DC58}"/>
                </a:ext>
              </a:extLst>
            </p:cNvPr>
            <p:cNvSpPr/>
            <p:nvPr/>
          </p:nvSpPr>
          <p:spPr>
            <a:xfrm>
              <a:off x="1871930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xmlns="" id="{9FC10578-6099-BA11-E857-CEE0F5C616F9}"/>
                </a:ext>
              </a:extLst>
            </p:cNvPr>
            <p:cNvSpPr/>
            <p:nvPr/>
          </p:nvSpPr>
          <p:spPr>
            <a:xfrm>
              <a:off x="2173854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F653B7F1-4070-C947-F76A-DF60F788B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2189"/>
            <a:ext cx="12192000" cy="41458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864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4717622-F6BE-4902-0293-1F70D890D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897"/>
            <a:ext cx="12192000" cy="629435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xmlns="" id="{F012F7FC-F888-1DBE-9A15-53D815E2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Creazione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Progetto</a:t>
            </a: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5F277AC4-9199-6BE7-8BE3-5762198A7161}"/>
              </a:ext>
            </a:extLst>
          </p:cNvPr>
          <p:cNvGrpSpPr/>
          <p:nvPr/>
        </p:nvGrpSpPr>
        <p:grpSpPr>
          <a:xfrm>
            <a:off x="966158" y="1518249"/>
            <a:ext cx="1483742" cy="307376"/>
            <a:chOff x="966158" y="1518249"/>
            <a:chExt cx="1483742" cy="307376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xmlns="" id="{452CA427-6700-2005-891F-97F469E635AF}"/>
                </a:ext>
              </a:extLst>
            </p:cNvPr>
            <p:cNvSpPr/>
            <p:nvPr/>
          </p:nvSpPr>
          <p:spPr>
            <a:xfrm>
              <a:off x="966158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xmlns="" id="{97566F59-C671-CD60-FADE-002E38F7F43F}"/>
                </a:ext>
              </a:extLst>
            </p:cNvPr>
            <p:cNvSpPr/>
            <p:nvPr/>
          </p:nvSpPr>
          <p:spPr>
            <a:xfrm>
              <a:off x="1268082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xmlns="" id="{BBBEA444-F04B-CF74-5BD6-DE4DE99BA5E5}"/>
                </a:ext>
              </a:extLst>
            </p:cNvPr>
            <p:cNvSpPr/>
            <p:nvPr/>
          </p:nvSpPr>
          <p:spPr>
            <a:xfrm>
              <a:off x="1570006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xmlns="" id="{7F970F87-5FFA-4CB5-653A-91056640F53E}"/>
                </a:ext>
              </a:extLst>
            </p:cNvPr>
            <p:cNvSpPr/>
            <p:nvPr/>
          </p:nvSpPr>
          <p:spPr>
            <a:xfrm>
              <a:off x="1871930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xmlns="" id="{C3F2BB34-C9C4-7788-1DB8-2DCC6C0421FA}"/>
                </a:ext>
              </a:extLst>
            </p:cNvPr>
            <p:cNvSpPr/>
            <p:nvPr/>
          </p:nvSpPr>
          <p:spPr>
            <a:xfrm>
              <a:off x="2173854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9748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E110382D-ED6B-1C56-EEAD-928A0B9C8FFA}"/>
              </a:ext>
            </a:extLst>
          </p:cNvPr>
          <p:cNvSpPr/>
          <p:nvPr/>
        </p:nvSpPr>
        <p:spPr>
          <a:xfrm>
            <a:off x="0" y="2704956"/>
            <a:ext cx="12192000" cy="8232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F04CEDEC-3169-26D5-B775-E3F2B7386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96" y="2704955"/>
            <a:ext cx="4817604" cy="28849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9492F524-86C0-EA07-BF9C-AC6CCF9B8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4956"/>
            <a:ext cx="9005386" cy="2884959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D5353671-15D7-B941-4FE3-5D381431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Aggiunta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dispositivi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al progetto -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Cloud</a:t>
            </a: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F9B1D971-426E-E2A9-3E06-A2778E8DE309}"/>
              </a:ext>
            </a:extLst>
          </p:cNvPr>
          <p:cNvGrpSpPr/>
          <p:nvPr/>
        </p:nvGrpSpPr>
        <p:grpSpPr>
          <a:xfrm>
            <a:off x="966158" y="1518249"/>
            <a:ext cx="1483742" cy="307376"/>
            <a:chOff x="966158" y="1518249"/>
            <a:chExt cx="1483742" cy="307376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xmlns="" id="{B1A14C86-97FC-E6C8-E76E-31A6183FDCC6}"/>
                </a:ext>
              </a:extLst>
            </p:cNvPr>
            <p:cNvSpPr/>
            <p:nvPr/>
          </p:nvSpPr>
          <p:spPr>
            <a:xfrm>
              <a:off x="966158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xmlns="" id="{CE59D25C-27B8-F6ED-2CD5-AE25B54E3924}"/>
                </a:ext>
              </a:extLst>
            </p:cNvPr>
            <p:cNvSpPr/>
            <p:nvPr/>
          </p:nvSpPr>
          <p:spPr>
            <a:xfrm>
              <a:off x="1268082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7024A51D-A232-2B2A-DF38-5B131DAA2952}"/>
                </a:ext>
              </a:extLst>
            </p:cNvPr>
            <p:cNvSpPr/>
            <p:nvPr/>
          </p:nvSpPr>
          <p:spPr>
            <a:xfrm>
              <a:off x="1570006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xmlns="" id="{B37942BB-BDEB-4A33-4D9F-BB8C68F1C027}"/>
                </a:ext>
              </a:extLst>
            </p:cNvPr>
            <p:cNvSpPr/>
            <p:nvPr/>
          </p:nvSpPr>
          <p:spPr>
            <a:xfrm>
              <a:off x="1871930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xmlns="" id="{3CDFBE61-3399-4AF7-4AE5-7F615D21DDED}"/>
                </a:ext>
              </a:extLst>
            </p:cNvPr>
            <p:cNvSpPr/>
            <p:nvPr/>
          </p:nvSpPr>
          <p:spPr>
            <a:xfrm>
              <a:off x="2173854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15507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D5353671-15D7-B941-4FE3-5D381431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Aggiunta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dispositivi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al progetto –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Mobile App</a:t>
            </a: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xmlns="" id="{09D75C71-74A2-3D38-6493-3193B53C07A7}"/>
              </a:ext>
            </a:extLst>
          </p:cNvPr>
          <p:cNvGrpSpPr/>
          <p:nvPr/>
        </p:nvGrpSpPr>
        <p:grpSpPr>
          <a:xfrm>
            <a:off x="237294" y="2538851"/>
            <a:ext cx="11517203" cy="5541555"/>
            <a:chOff x="141500" y="2556268"/>
            <a:chExt cx="11517203" cy="554155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C1161508-956F-2F20-4DB1-2A49A1443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00" y="2556268"/>
              <a:ext cx="1900633" cy="4113448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0F580D06-30DA-A24D-4C78-F5A82D1D5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907" y="2556268"/>
              <a:ext cx="1900633" cy="4113448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xmlns="" id="{DF7A6F01-5C96-2E07-60F5-E25CE969BA3C}"/>
                </a:ext>
              </a:extLst>
            </p:cNvPr>
            <p:cNvGrpSpPr/>
            <p:nvPr/>
          </p:nvGrpSpPr>
          <p:grpSpPr>
            <a:xfrm>
              <a:off x="4362315" y="2556268"/>
              <a:ext cx="3091384" cy="5541555"/>
              <a:chOff x="4362315" y="2556268"/>
              <a:chExt cx="3091384" cy="5541555"/>
            </a:xfrm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xmlns="" id="{53AF75B4-96A0-7405-3AFD-7F15201C7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2315" y="2556268"/>
                <a:ext cx="1900633" cy="4113448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xmlns="" id="{EC4FA50E-3675-8F02-BE9C-B6C0C8D61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8223" y="3173270"/>
                <a:ext cx="1900634" cy="4113450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xmlns="" id="{E4D28289-D3ED-8EFF-7A52-58C0C0F3F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068" y="3796089"/>
                <a:ext cx="1987631" cy="4301734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xmlns="" id="{1D544B8C-55E9-797E-678B-DB25C0C0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5568" y="2556268"/>
              <a:ext cx="1900633" cy="4113448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xmlns="" id="{43F7A0A7-0EB3-1C89-BA9E-08BEE9AC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8070" y="2556268"/>
              <a:ext cx="1900633" cy="4113448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B2703116-1BBE-D873-1927-7D31C3CA33D4}"/>
              </a:ext>
            </a:extLst>
          </p:cNvPr>
          <p:cNvGrpSpPr/>
          <p:nvPr/>
        </p:nvGrpSpPr>
        <p:grpSpPr>
          <a:xfrm>
            <a:off x="966158" y="1518249"/>
            <a:ext cx="1483742" cy="307376"/>
            <a:chOff x="966158" y="1518249"/>
            <a:chExt cx="1483742" cy="307376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xmlns="" id="{4060A4E4-F11C-7A3E-A65F-8D7C5682A9C5}"/>
                </a:ext>
              </a:extLst>
            </p:cNvPr>
            <p:cNvSpPr/>
            <p:nvPr/>
          </p:nvSpPr>
          <p:spPr>
            <a:xfrm>
              <a:off x="966158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xmlns="" id="{0AAF47EC-86D1-AE6D-3995-0A2F59B132FB}"/>
                </a:ext>
              </a:extLst>
            </p:cNvPr>
            <p:cNvSpPr/>
            <p:nvPr/>
          </p:nvSpPr>
          <p:spPr>
            <a:xfrm>
              <a:off x="1268082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xmlns="" id="{46D26DE9-B13C-4136-8012-E478D0732D90}"/>
                </a:ext>
              </a:extLst>
            </p:cNvPr>
            <p:cNvSpPr/>
            <p:nvPr/>
          </p:nvSpPr>
          <p:spPr>
            <a:xfrm>
              <a:off x="1570006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xmlns="" id="{FD267F18-E6A4-ED64-E75D-EFC66252A0BA}"/>
                </a:ext>
              </a:extLst>
            </p:cNvPr>
            <p:cNvSpPr/>
            <p:nvPr/>
          </p:nvSpPr>
          <p:spPr>
            <a:xfrm>
              <a:off x="1871930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xmlns="" id="{3EB83D73-C192-F386-24F7-C2EC203CC416}"/>
                </a:ext>
              </a:extLst>
            </p:cNvPr>
            <p:cNvSpPr/>
            <p:nvPr/>
          </p:nvSpPr>
          <p:spPr>
            <a:xfrm>
              <a:off x="2173854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15490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118884A9-F1EA-1A37-A0D8-C26F34C11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390"/>
            <a:ext cx="12192000" cy="626961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44523A4-5B28-AE0B-8F0F-0C83F8A13C57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5419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1BE8C9CA-EB63-7F2E-3EEA-CD57DFA33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615"/>
            <a:ext cx="12192000" cy="625633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20DC3E3-6504-A93C-96CA-3CC268ADB196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2809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646FC23-34CF-2F24-CF3E-562DF374C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74"/>
            <a:ext cx="12192000" cy="630415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8DDCE9D-FB8A-2442-8637-CC2BF141715C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4346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386855A-8513-2F60-0BD2-2D5E65D4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73"/>
            <a:ext cx="12192000" cy="627752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D998EDE-55E7-4237-D9C4-4859EE21B0C1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7648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386855A-8513-2F60-0BD2-2D5E65D4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73"/>
            <a:ext cx="12192000" cy="627752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1ADADEA-E3E4-1050-CADA-D9986D379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90" y="1701165"/>
            <a:ext cx="6356985" cy="42938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A267B835-36CD-EBA1-5F22-F782C9D7F4D4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7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81D88AB9-7274-70FD-7B74-5AC00774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6" b="40560"/>
          <a:stretch/>
        </p:blipFill>
        <p:spPr>
          <a:xfrm>
            <a:off x="0" y="0"/>
            <a:ext cx="12192000" cy="7047885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xmlns="" id="{57DD52DA-E8B8-E92C-CB79-CBEC1CB644D5}"/>
              </a:ext>
            </a:extLst>
          </p:cNvPr>
          <p:cNvSpPr/>
          <p:nvPr/>
        </p:nvSpPr>
        <p:spPr>
          <a:xfrm>
            <a:off x="9743" y="3949701"/>
            <a:ext cx="12182257" cy="1498600"/>
          </a:xfrm>
          <a:prstGeom prst="rect">
            <a:avLst/>
          </a:prstGeom>
          <a:solidFill>
            <a:srgbClr val="DA0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4577B9C8-D692-2A93-FC4B-E8184E343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8" y="4058362"/>
            <a:ext cx="2301878" cy="4932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27F91424-546D-5F56-1E73-F2CDFA9B82A1}"/>
              </a:ext>
            </a:extLst>
          </p:cNvPr>
          <p:cNvSpPr txBox="1"/>
          <p:nvPr/>
        </p:nvSpPr>
        <p:spPr>
          <a:xfrm>
            <a:off x="2959100" y="3949700"/>
            <a:ext cx="9007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System</a:t>
            </a:r>
          </a:p>
        </p:txBody>
      </p:sp>
    </p:spTree>
    <p:extLst>
      <p:ext uri="{BB962C8B-B14F-4D97-AF65-F5344CB8AC3E}">
        <p14:creationId xmlns:p14="http://schemas.microsoft.com/office/powerpoint/2010/main" val="467843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386855A-8513-2F60-0BD2-2D5E65D4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73"/>
            <a:ext cx="12192000" cy="62775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60E4710-8618-8EF3-FFFA-7AABCBBDD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02" y="1051311"/>
            <a:ext cx="6370027" cy="49875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26EEEE8-BCCC-748C-E5F1-1287498A9813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76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448EFD1-4118-4837-E253-0F44E14CA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907"/>
            <a:ext cx="12192000" cy="598023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02112DA-236C-E45B-00E3-3939DC3D63F1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0863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81D7C0E-36B7-CE4A-04AB-5E1DAEF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40"/>
            <a:ext cx="12192000" cy="625650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9179534-1214-7809-5CCD-B99C5451FBE8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3613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25FE628-36BF-F25C-84BD-70A02D54D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41"/>
            <a:ext cx="12192000" cy="626305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B6912B3-9F1F-357E-CCAF-21F31154DD19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6403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E8526F4-7BB6-C2D2-00B6-CA15D3B19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327"/>
            <a:ext cx="12192000" cy="62600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08CE731-B78D-B1D3-A35B-C9C01EF49E1F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0193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06A0E9D-1095-5452-0E6E-A5E82028D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913"/>
            <a:ext cx="12192000" cy="62827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E1FB1FC-6303-8648-B088-047B11EE3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15" y="2648309"/>
            <a:ext cx="4485987" cy="4087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3000"/>
              </a:prst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273950A0-2A64-0845-B8D9-5C949FE51086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7151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6F9F1D2-4699-4EEE-0E2E-D15BA7EB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271"/>
            <a:ext cx="12192000" cy="627635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5FE8446-3BA6-B40B-C920-C9FE6167AA92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4868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F02BDF3-63BA-D2C8-1ACF-9A92839F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315"/>
            <a:ext cx="12192000" cy="626305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6170384-B189-17D4-D30A-D05913E6D28C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0764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C11B301-55A9-CE88-1AD7-0979AA64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390"/>
            <a:ext cx="12192000" cy="626961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E992BC8-BB4D-8EB4-4B4B-E7BA4422CEB5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3725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F6AC4AA-446A-F350-B5B2-932F2B33A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86"/>
            <a:ext cx="12192000" cy="62829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7828BD6-5863-1FF5-95D6-D925E2C86895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539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Prodotti</a:t>
            </a:r>
            <a:endParaRPr lang="it-IT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6EE8F84C-4F1A-AAA6-0859-EABE7399E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60" y="1825624"/>
            <a:ext cx="9558067" cy="446717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Enterprise Router</a:t>
            </a:r>
          </a:p>
          <a:p>
            <a:pPr>
              <a:lnSpc>
                <a:spcPct val="20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Enterprise Switch</a:t>
            </a:r>
          </a:p>
          <a:p>
            <a:pPr>
              <a:lnSpc>
                <a:spcPct val="20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WLAN</a:t>
            </a:r>
          </a:p>
          <a:p>
            <a:pPr>
              <a:lnSpc>
                <a:spcPct val="20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CPE</a:t>
            </a:r>
          </a:p>
          <a:p>
            <a:pPr>
              <a:lnSpc>
                <a:spcPct val="20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Accessori</a:t>
            </a:r>
          </a:p>
          <a:p>
            <a:pPr>
              <a:lnSpc>
                <a:spcPct val="20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ProFi System</a:t>
            </a: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841FCC51-4ED3-50AC-2DF4-A94221C3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1" y="5241150"/>
            <a:ext cx="693480" cy="70110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6854FD88-CBE8-7B1F-609C-8C3AE11C7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9" y="4540049"/>
            <a:ext cx="602032" cy="70110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10388737-5E16-947F-B3C2-4D7DFBFB2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3" y="3919349"/>
            <a:ext cx="556308" cy="67061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964FF293-FFBA-AC46-E62E-2349F1EDC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0" y="3233489"/>
            <a:ext cx="541067" cy="65537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90847DFC-FBD2-652D-A2F8-3834E0A6E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1" y="2692422"/>
            <a:ext cx="632515" cy="49534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1BD7F514-D2D1-EDCD-1BB7-2C1955EC5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1" y="1729507"/>
            <a:ext cx="655377" cy="70110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8D48E623-3985-635F-C5E2-093C57C1F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8400" y="2478950"/>
            <a:ext cx="7893600" cy="31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4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716325E-73AF-3EAB-4F83-8A52C1A6F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909"/>
            <a:ext cx="12192000" cy="62117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9790E73-9995-3FE8-F950-02EB71519070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295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FCCF581-473D-D887-E62B-5541405CB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133"/>
            <a:ext cx="12192000" cy="631099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AD1F9F3A-C152-CADF-DF78-C5D84D8221A3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7540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BBB36A0-8AEF-B5B5-8700-AB5F79C92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35"/>
            <a:ext cx="12192000" cy="62632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92B1AB9-9BCD-D5CF-25B5-52C34EA888F8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1211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BA919B6-C007-0AE0-ADFB-6E4F506B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390"/>
            <a:ext cx="12192000" cy="626961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0AEFEB2-E65E-FBCA-8267-D36D6205A7B3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705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A7D56AF-B4FC-277E-4304-95858BE3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48"/>
            <a:ext cx="12192000" cy="626642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DB538A8-19BC-840E-9CC1-AEAB88A1FD12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1172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922ADC1-2FC8-A5E2-DAED-87F59D016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162"/>
            <a:ext cx="12192000" cy="628609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8B6EC64-08B7-A6E5-8BBA-80DEE6EE82ED}"/>
              </a:ext>
            </a:extLst>
          </p:cNvPr>
          <p:cNvSpPr txBox="1"/>
          <p:nvPr/>
        </p:nvSpPr>
        <p:spPr>
          <a:xfrm>
            <a:off x="0" y="113784"/>
            <a:ext cx="985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</a:t>
            </a:r>
            <a:r>
              <a:rPr lang="it-IT" sz="1800" b="1" dirty="0" err="1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Screenshots</a:t>
            </a:r>
            <a:endParaRPr lang="it-IT" sz="1800" b="1" dirty="0">
              <a:solidFill>
                <a:srgbClr val="D7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231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3;p7">
            <a:extLst>
              <a:ext uri="{FF2B5EF4-FFF2-40B4-BE49-F238E27FC236}">
                <a16:creationId xmlns:a16="http://schemas.microsoft.com/office/drawing/2014/main" xmlns="" id="{4B2A47E2-E5E4-A3EB-4FC3-CBDE767BFF63}"/>
              </a:ext>
            </a:extLst>
          </p:cNvPr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8401794" y="0"/>
            <a:ext cx="3548667" cy="67698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0B1EE6DF-EE2F-75A9-58B4-7ECDB5FFD7ED}"/>
              </a:ext>
            </a:extLst>
          </p:cNvPr>
          <p:cNvSpPr txBox="1"/>
          <p:nvPr/>
        </p:nvSpPr>
        <p:spPr>
          <a:xfrm>
            <a:off x="4009229" y="2029962"/>
            <a:ext cx="3836599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L’app è disponibile per tutti gli smartphone con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iOS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Android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44F2D195-C2F8-2D5C-7A2C-B430B43C6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2CA04B21-A28F-E389-3669-1CED6EB4C55C}"/>
              </a:ext>
            </a:extLst>
          </p:cNvPr>
          <p:cNvSpPr txBox="1"/>
          <p:nvPr/>
        </p:nvSpPr>
        <p:spPr>
          <a:xfrm>
            <a:off x="4546600" y="-13438"/>
            <a:ext cx="3548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Mobile App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9432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56F1DC1F-FAB8-0567-0549-A7FA4842B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44ED79E-8B17-6142-427C-B61B16788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97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BB6A313-B19B-9D46-5C95-8A242B1D2127}"/>
              </a:ext>
            </a:extLst>
          </p:cNvPr>
          <p:cNvSpPr txBox="1"/>
          <p:nvPr/>
        </p:nvSpPr>
        <p:spPr>
          <a:xfrm>
            <a:off x="4546600" y="-13438"/>
            <a:ext cx="3548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Mobile App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F5CA7AE-0FCB-C0EF-83D9-297205DA0C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18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84C9F1CF-661D-42E8-5C0E-9595E5C48A19}"/>
              </a:ext>
            </a:extLst>
          </p:cNvPr>
          <p:cNvSpPr txBox="1">
            <a:spLocks/>
          </p:cNvSpPr>
          <p:nvPr/>
        </p:nvSpPr>
        <p:spPr>
          <a:xfrm>
            <a:off x="713836" y="4295956"/>
            <a:ext cx="10764327" cy="1552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DA001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L’app permette di gestire in maniera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completa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i progetti</a:t>
            </a:r>
          </a:p>
          <a:p>
            <a:pPr>
              <a:lnSpc>
                <a:spcPct val="20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Sincronizzandone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dei dati in tempo reale su Cloud</a:t>
            </a: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93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50C0807A-C7A2-35EA-92FB-47770BD66684}"/>
              </a:ext>
            </a:extLst>
          </p:cNvPr>
          <p:cNvGrpSpPr/>
          <p:nvPr/>
        </p:nvGrpSpPr>
        <p:grpSpPr>
          <a:xfrm>
            <a:off x="0" y="0"/>
            <a:ext cx="1962150" cy="7000938"/>
            <a:chOff x="0" y="0"/>
            <a:chExt cx="1962150" cy="700093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BB29818A-D856-C0A2-20CD-652600503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62150" cy="424658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792AE8DA-8E4E-62E9-4871-A4BE99B6F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13" b="-3226"/>
            <a:stretch/>
          </p:blipFill>
          <p:spPr>
            <a:xfrm>
              <a:off x="0" y="3429000"/>
              <a:ext cx="1962150" cy="3571938"/>
            </a:xfrm>
            <a:prstGeom prst="rect">
              <a:avLst/>
            </a:prstGeom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xmlns="" id="{A82C934D-1B65-8C11-612E-F85A9E46AB18}"/>
              </a:ext>
            </a:extLst>
          </p:cNvPr>
          <p:cNvGrpSpPr/>
          <p:nvPr/>
        </p:nvGrpSpPr>
        <p:grpSpPr>
          <a:xfrm>
            <a:off x="8635586" y="0"/>
            <a:ext cx="3556413" cy="6858000"/>
            <a:chOff x="1962150" y="0"/>
            <a:chExt cx="3556413" cy="685800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xmlns="" id="{F3D8BE8C-DCDF-6281-4CDC-330157BB6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150" y="0"/>
              <a:ext cx="3168763" cy="685800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xmlns="" id="{2E0995DD-9DBB-DAB5-8B6B-2D42B4077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16"/>
            <a:stretch/>
          </p:blipFill>
          <p:spPr>
            <a:xfrm>
              <a:off x="2349800" y="1836821"/>
              <a:ext cx="3168763" cy="3571939"/>
            </a:xfrm>
            <a:prstGeom prst="roundRect">
              <a:avLst>
                <a:gd name="adj" fmla="val 233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4984D98F-BF84-684F-D5E6-B0FBD792D7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20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FE1DE568-E878-A0FD-F619-ADF20CCD6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53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xmlns="" id="{80F9DFBC-3288-20E0-7677-CAEA66C98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36" y="3146719"/>
            <a:ext cx="10764327" cy="2865892"/>
          </a:xfrm>
          <a:solidFill>
            <a:srgbClr val="FFFFFF">
              <a:alpha val="69804"/>
            </a:srgbClr>
          </a:solidFill>
          <a:ln>
            <a:solidFill>
              <a:srgbClr val="DA001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• Configurazione 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debug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dell'apparecchiatura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• Generazione e visualizzazione della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topologia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di rete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• Integrazione di diversi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test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della rete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• Aggiornamento del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firmware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da remoto</a:t>
            </a:r>
          </a:p>
          <a:p>
            <a:pPr marL="0" indent="0">
              <a:lnSpc>
                <a:spcPct val="20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26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BCD18FA-7206-CB07-EF7F-59835A848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1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84B91DB4-30F2-5367-56BF-FB2C92D40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18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4A165398-B0CD-B114-E0ED-8F599959F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45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xmlns="" id="{C278A871-5597-4B9F-EDBC-EE4F43137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66558"/>
            <a:ext cx="10764327" cy="931653"/>
          </a:xfrm>
          <a:solidFill>
            <a:srgbClr val="FFFFFF">
              <a:alpha val="69804"/>
            </a:srgbClr>
          </a:solidFill>
          <a:ln>
            <a:solidFill>
              <a:srgbClr val="DA001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• Connessione dei dispositivi al Cloud tramite una semplice scansione del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QR code</a:t>
            </a:r>
          </a:p>
          <a:p>
            <a:pPr marL="0" indent="0">
              <a:lnSpc>
                <a:spcPct val="200000"/>
              </a:lnSpc>
              <a:buNone/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7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24D3FFF-808C-9583-01A7-FBD41D74F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La piattaforma Cloud ProFi permette la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messa a punto e la gestione 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delle soluzioni di connettività IP-COM, in modo semplice, rapido ed efficiente.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Le apparecchiature di rete possono essere installate facilmente ovunque e possono essere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gestite da remoto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divise per progetto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, tenendo sotto controllo costantemente la rete.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A9A6639-8D2D-CE32-00B5-84C30132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90" y="3519530"/>
            <a:ext cx="7893600" cy="316052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E45AE73-EC71-C810-6683-879214EA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0" y="706505"/>
            <a:ext cx="693480" cy="701101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xmlns="" id="{E6F3275F-7401-30A6-5563-C8417F30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System</a:t>
            </a:r>
          </a:p>
        </p:txBody>
      </p:sp>
    </p:spTree>
    <p:extLst>
      <p:ext uri="{BB962C8B-B14F-4D97-AF65-F5344CB8AC3E}">
        <p14:creationId xmlns:p14="http://schemas.microsoft.com/office/powerpoint/2010/main" val="1893671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840A825-97E8-55BF-E1E4-1950EBC6DD9B}"/>
              </a:ext>
            </a:extLst>
          </p:cNvPr>
          <p:cNvSpPr txBox="1"/>
          <p:nvPr/>
        </p:nvSpPr>
        <p:spPr>
          <a:xfrm>
            <a:off x="4927600" y="6374662"/>
            <a:ext cx="3548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Mobile App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9050F31-5A56-5EA8-9D4A-B181EC10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3980FC6-1CF6-2DA0-B53E-2C1813C95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63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7294A9FF-AA8E-150E-D92D-4650E4A64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26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4F5283E8-D3CE-7145-E2CB-1FC78ABF6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37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xmlns="" id="{00A8FD58-D766-663A-39D5-2277C3A9541A}"/>
              </a:ext>
            </a:extLst>
          </p:cNvPr>
          <p:cNvSpPr txBox="1">
            <a:spLocks/>
          </p:cNvSpPr>
          <p:nvPr/>
        </p:nvSpPr>
        <p:spPr>
          <a:xfrm>
            <a:off x="786442" y="5193101"/>
            <a:ext cx="10764327" cy="9316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DA001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Procedura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guidata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per la creazione di scenari per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CPE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punto-punto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punto-multipunto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76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840A825-97E8-55BF-E1E4-1950EBC6DD9B}"/>
              </a:ext>
            </a:extLst>
          </p:cNvPr>
          <p:cNvSpPr txBox="1"/>
          <p:nvPr/>
        </p:nvSpPr>
        <p:spPr>
          <a:xfrm>
            <a:off x="4927600" y="6374662"/>
            <a:ext cx="3548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Mobile App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C664D3B-9B6D-CBE5-578E-8EA13A896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10A24A45-A7B0-DECD-9885-DFC2DD697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63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A6AF8307-EB06-714E-39C6-4AC15CDCF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26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FCD9C6DE-8B5E-36FF-545D-2FD9E42FB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66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32F57934-C75E-2AE2-0900-E91A560687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37" y="0"/>
            <a:ext cx="3168763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xmlns="" id="{D0F96E1C-A2CD-340C-23F4-D9D91E2233F8}"/>
              </a:ext>
            </a:extLst>
          </p:cNvPr>
          <p:cNvSpPr txBox="1">
            <a:spLocks/>
          </p:cNvSpPr>
          <p:nvPr/>
        </p:nvSpPr>
        <p:spPr>
          <a:xfrm>
            <a:off x="786442" y="5193101"/>
            <a:ext cx="10764327" cy="9316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DA001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Procedura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guidata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per la creazione di scenari per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Video-sorveglianza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29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xmlns="" id="{7A1E9B67-B5C6-16BC-3730-888F03BA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12CCC4EF-52CC-5D5E-6F3D-13786C75CDCE}"/>
              </a:ext>
            </a:extLst>
          </p:cNvPr>
          <p:cNvSpPr txBox="1"/>
          <p:nvPr/>
        </p:nvSpPr>
        <p:spPr>
          <a:xfrm>
            <a:off x="904103" y="1690688"/>
            <a:ext cx="10515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Grazie per l’attenzione.</a:t>
            </a:r>
          </a:p>
          <a:p>
            <a:pPr algn="ctr">
              <a:lnSpc>
                <a:spcPct val="150000"/>
              </a:lnSpc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 smtClean="0">
                <a:latin typeface="Poppins" panose="00000500000000000000" pitchFamily="2" charset="0"/>
                <a:cs typeface="Poppins" panose="00000500000000000000" pitchFamily="2" charset="0"/>
              </a:rPr>
              <a:t>Massimo </a:t>
            </a:r>
            <a:r>
              <a:rPr lang="it-IT" b="1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Decker</a:t>
            </a:r>
            <a:endParaRPr lang="it-IT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Massimo.d@tenda.cn</a:t>
            </a:r>
            <a:r>
              <a:rPr lang="it-IT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it-IT" dirty="0">
                <a:latin typeface="Poppins" panose="00000500000000000000" pitchFamily="2" charset="0"/>
                <a:cs typeface="Poppins" panose="00000500000000000000" pitchFamily="2" charset="0"/>
              </a:rPr>
              <a:t>+39 </a:t>
            </a:r>
            <a:r>
              <a:rPr lang="it-IT" dirty="0" smtClean="0">
                <a:latin typeface="Poppins" panose="00000500000000000000" pitchFamily="2" charset="0"/>
                <a:cs typeface="Poppins" panose="00000500000000000000" pitchFamily="2" charset="0"/>
              </a:rPr>
              <a:t>3807666370</a:t>
            </a:r>
            <a:endParaRPr lang="it-IT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24D3FFF-808C-9583-01A7-FBD41D74F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60" y="1825625"/>
            <a:ext cx="9558067" cy="411344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Configurazione guidata supportata sia con l’account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locale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che in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Cloud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Dispone di una dashboard dei dati di funzionamento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completa, intuitiva 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ed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in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continua evoluzione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, con visione della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topologia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della rete 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e della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mappa Wi-Fi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Un account ProFi permette ad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ogni installatore 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di gestire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fino a 1000 progetti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Il sistema raccoglie le informazioni sull'ambiente wireless circostante, analizza in modo intelligente le informazioni 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regola automaticamente 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il canale, la potenza e altre configurazioni in base ai risultati dell'analisi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AI</a:t>
            </a:r>
          </a:p>
          <a:p>
            <a:pPr>
              <a:lnSpc>
                <a:spcPct val="15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Mobile App 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per la gestione dei progetti da Android e iOS, completa di strumenti di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test della rete</a:t>
            </a: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4" descr="Dashboard Icon Images – Browse 100,964 Stock Photos, Vectors, and Video |  Adobe Stock">
            <a:extLst>
              <a:ext uri="{FF2B5EF4-FFF2-40B4-BE49-F238E27FC236}">
                <a16:creationId xmlns:a16="http://schemas.microsoft.com/office/drawing/2014/main" xmlns="" id="{155A3BA5-7E35-A13F-AFA2-38B892BA6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16963" r="18790" b="18880"/>
          <a:stretch/>
        </p:blipFill>
        <p:spPr bwMode="auto">
          <a:xfrm>
            <a:off x="970945" y="2510735"/>
            <a:ext cx="767603" cy="48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rtificial Intelligence Ai Processor Chip Vector: immagine vettoriale stock  (royalty free) 1933507493 | Shutterstock">
            <a:extLst>
              <a:ext uri="{FF2B5EF4-FFF2-40B4-BE49-F238E27FC236}">
                <a16:creationId xmlns:a16="http://schemas.microsoft.com/office/drawing/2014/main" xmlns="" id="{06779B77-4044-9507-0593-6A234D581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14050" r="12602" b="18952"/>
          <a:stretch/>
        </p:blipFill>
        <p:spPr bwMode="auto">
          <a:xfrm>
            <a:off x="1054170" y="4133130"/>
            <a:ext cx="601155" cy="60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otto la linea di manutenzione icona nera 548221 - Scarica Immagini  Vettoriali Gratis, Grafica Vettoriale, e Disegno Modelli">
            <a:extLst>
              <a:ext uri="{FF2B5EF4-FFF2-40B4-BE49-F238E27FC236}">
                <a16:creationId xmlns:a16="http://schemas.microsoft.com/office/drawing/2014/main" xmlns="" id="{343C4DA5-8FFB-21C1-0467-A9F998343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9" y="1668343"/>
            <a:ext cx="688048" cy="6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ssola, progetto di, progetto, piano Icona in Construction and Tools Set 1">
            <a:extLst>
              <a:ext uri="{FF2B5EF4-FFF2-40B4-BE49-F238E27FC236}">
                <a16:creationId xmlns:a16="http://schemas.microsoft.com/office/drawing/2014/main" xmlns="" id="{B576D988-3AB6-2862-B80C-F1B28BDE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1" y="3262941"/>
            <a:ext cx="601154" cy="60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F43BD05E-EE76-A28A-C31F-F0BAD0E2B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200" y="5189657"/>
            <a:ext cx="465097" cy="6014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5DBC90E-9AAC-C6A7-BCD1-C4385F8D8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0" y="706505"/>
            <a:ext cx="693480" cy="701101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xmlns="" id="{7A1E9B67-B5C6-16BC-3730-888F03BA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System</a:t>
            </a:r>
          </a:p>
        </p:txBody>
      </p:sp>
    </p:spTree>
    <p:extLst>
      <p:ext uri="{BB962C8B-B14F-4D97-AF65-F5344CB8AC3E}">
        <p14:creationId xmlns:p14="http://schemas.microsoft.com/office/powerpoint/2010/main" val="202949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24D3FFF-808C-9583-01A7-FBD41D74F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Registrazione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al link: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https://imsen.ip-com.com.cn/static/lrf/login</a:t>
            </a: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Accesso 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codice Cloud univoco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Impostazione del dispositivo per permettere la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gestione via Cloud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Creazione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Progetto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Aggiunta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dispositivi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al progetto</a:t>
            </a: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1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227BDD2-7CE2-8130-9D36-C0AD330BB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2" y="2499817"/>
            <a:ext cx="10515599" cy="561359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xmlns="" id="{04D9E35B-5B71-9EB5-6063-E3E961679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Registrazione</a:t>
            </a: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 al link: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https://imsen.ip-com.com.cn/static/lrf/login</a:t>
            </a: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it-IT" sz="1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xmlns="" id="{8623782F-CC0F-A882-2BEA-D8C4005BEA59}"/>
              </a:ext>
            </a:extLst>
          </p:cNvPr>
          <p:cNvGrpSpPr/>
          <p:nvPr/>
        </p:nvGrpSpPr>
        <p:grpSpPr>
          <a:xfrm>
            <a:off x="966158" y="1518249"/>
            <a:ext cx="1483742" cy="307376"/>
            <a:chOff x="966158" y="1518249"/>
            <a:chExt cx="1483742" cy="307376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197F4E6A-D3CE-E832-3723-32288BB920E2}"/>
                </a:ext>
              </a:extLst>
            </p:cNvPr>
            <p:cNvSpPr/>
            <p:nvPr/>
          </p:nvSpPr>
          <p:spPr>
            <a:xfrm>
              <a:off x="966158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xmlns="" id="{DDD68DF9-D8AB-56EE-A214-8CD3B2DA5747}"/>
                </a:ext>
              </a:extLst>
            </p:cNvPr>
            <p:cNvSpPr/>
            <p:nvPr/>
          </p:nvSpPr>
          <p:spPr>
            <a:xfrm>
              <a:off x="1268082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xmlns="" id="{9AB860A4-0246-C1CC-1BA3-ED68B5522D5D}"/>
                </a:ext>
              </a:extLst>
            </p:cNvPr>
            <p:cNvSpPr/>
            <p:nvPr/>
          </p:nvSpPr>
          <p:spPr>
            <a:xfrm>
              <a:off x="1570006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xmlns="" id="{DF69E017-1302-BBA9-7D84-929F82104B00}"/>
                </a:ext>
              </a:extLst>
            </p:cNvPr>
            <p:cNvSpPr/>
            <p:nvPr/>
          </p:nvSpPr>
          <p:spPr>
            <a:xfrm>
              <a:off x="1871930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xmlns="" id="{9FB6D7AC-DFE1-F78E-D5CD-E4023B1D4B65}"/>
                </a:ext>
              </a:extLst>
            </p:cNvPr>
            <p:cNvSpPr/>
            <p:nvPr/>
          </p:nvSpPr>
          <p:spPr>
            <a:xfrm>
              <a:off x="2173854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3448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6B2A0F8-B6A7-38A5-D96B-09DB22437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975"/>
            <a:ext cx="12192000" cy="57709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xmlns="" id="{19CA5D93-B798-6A42-FC5E-62B3409E0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Accesso 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codice Cloud univoco</a:t>
            </a: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15A947FB-A9E0-6FEB-F46E-6B5029593BB7}"/>
              </a:ext>
            </a:extLst>
          </p:cNvPr>
          <p:cNvGrpSpPr/>
          <p:nvPr/>
        </p:nvGrpSpPr>
        <p:grpSpPr>
          <a:xfrm>
            <a:off x="966158" y="1518249"/>
            <a:ext cx="1483742" cy="307376"/>
            <a:chOff x="966158" y="1518249"/>
            <a:chExt cx="1483742" cy="307376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xmlns="" id="{4762CC0E-C496-165F-D397-732EF3C19A1A}"/>
                </a:ext>
              </a:extLst>
            </p:cNvPr>
            <p:cNvSpPr/>
            <p:nvPr/>
          </p:nvSpPr>
          <p:spPr>
            <a:xfrm>
              <a:off x="966158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xmlns="" id="{E66DA060-36DF-4B6E-0E10-CA45E1184C73}"/>
                </a:ext>
              </a:extLst>
            </p:cNvPr>
            <p:cNvSpPr/>
            <p:nvPr/>
          </p:nvSpPr>
          <p:spPr>
            <a:xfrm>
              <a:off x="1268082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xmlns="" id="{78017C99-87F4-1B86-7AD5-B3A07CF7F5F0}"/>
                </a:ext>
              </a:extLst>
            </p:cNvPr>
            <p:cNvSpPr/>
            <p:nvPr/>
          </p:nvSpPr>
          <p:spPr>
            <a:xfrm>
              <a:off x="1570006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3569ABFB-972C-9833-9BFB-1E2277F26468}"/>
                </a:ext>
              </a:extLst>
            </p:cNvPr>
            <p:cNvSpPr/>
            <p:nvPr/>
          </p:nvSpPr>
          <p:spPr>
            <a:xfrm>
              <a:off x="1871930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xmlns="" id="{A1998EC8-898B-991F-0E19-803CA8FAB248}"/>
                </a:ext>
              </a:extLst>
            </p:cNvPr>
            <p:cNvSpPr/>
            <p:nvPr/>
          </p:nvSpPr>
          <p:spPr>
            <a:xfrm>
              <a:off x="2173854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58364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4B81-7822-16E7-D7DF-D2E31462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D7001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 Cloud setup</a:t>
            </a:r>
            <a:endParaRPr lang="it-IT" sz="5400" b="1" dirty="0">
              <a:solidFill>
                <a:srgbClr val="DA001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DB87EE4-0313-3207-7B91-5896BBE1D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1328"/>
            <a:ext cx="12192000" cy="46609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xmlns="" id="{D2C7071C-21DC-6C48-16A0-ED268C6B2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4327" cy="4113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1800" dirty="0">
                <a:latin typeface="Poppins" panose="00000500000000000000" pitchFamily="2" charset="0"/>
                <a:cs typeface="Poppins" panose="00000500000000000000" pitchFamily="2" charset="0"/>
              </a:rPr>
              <a:t>Impostazione del dispositivo per permettere la </a:t>
            </a:r>
            <a:r>
              <a:rPr lang="it-IT" sz="1800" b="1" dirty="0">
                <a:latin typeface="Poppins" panose="00000500000000000000" pitchFamily="2" charset="0"/>
                <a:cs typeface="Poppins" panose="00000500000000000000" pitchFamily="2" charset="0"/>
              </a:rPr>
              <a:t>gestione via Cloud</a:t>
            </a:r>
          </a:p>
          <a:p>
            <a:pPr marL="0" indent="0">
              <a:lnSpc>
                <a:spcPct val="150000"/>
              </a:lnSpc>
              <a:buNone/>
            </a:pPr>
            <a:endParaRPr lang="it-IT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D597A00E-A379-D239-5837-09E5001D82EE}"/>
              </a:ext>
            </a:extLst>
          </p:cNvPr>
          <p:cNvGrpSpPr/>
          <p:nvPr/>
        </p:nvGrpSpPr>
        <p:grpSpPr>
          <a:xfrm>
            <a:off x="966158" y="1518249"/>
            <a:ext cx="1483742" cy="307376"/>
            <a:chOff x="966158" y="1518249"/>
            <a:chExt cx="1483742" cy="307376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xmlns="" id="{FE8931CA-58F9-DC73-57F3-7A55E26705BB}"/>
                </a:ext>
              </a:extLst>
            </p:cNvPr>
            <p:cNvSpPr/>
            <p:nvPr/>
          </p:nvSpPr>
          <p:spPr>
            <a:xfrm>
              <a:off x="966158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xmlns="" id="{2A50F722-152D-79F8-18DE-01976EA4F1E6}"/>
                </a:ext>
              </a:extLst>
            </p:cNvPr>
            <p:cNvSpPr/>
            <p:nvPr/>
          </p:nvSpPr>
          <p:spPr>
            <a:xfrm>
              <a:off x="1268082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xmlns="" id="{644B2BD7-2E58-4D39-9E13-18520070B275}"/>
                </a:ext>
              </a:extLst>
            </p:cNvPr>
            <p:cNvSpPr/>
            <p:nvPr/>
          </p:nvSpPr>
          <p:spPr>
            <a:xfrm>
              <a:off x="1570006" y="1518249"/>
              <a:ext cx="276046" cy="307376"/>
            </a:xfrm>
            <a:prstGeom prst="roundRect">
              <a:avLst/>
            </a:prstGeom>
            <a:solidFill>
              <a:srgbClr val="D7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33666749-EF80-678B-0378-6CFBC41C597E}"/>
                </a:ext>
              </a:extLst>
            </p:cNvPr>
            <p:cNvSpPr/>
            <p:nvPr/>
          </p:nvSpPr>
          <p:spPr>
            <a:xfrm>
              <a:off x="1871930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xmlns="" id="{01407E34-D8D8-8A05-4F4F-C49706BDD82C}"/>
                </a:ext>
              </a:extLst>
            </p:cNvPr>
            <p:cNvSpPr/>
            <p:nvPr/>
          </p:nvSpPr>
          <p:spPr>
            <a:xfrm>
              <a:off x="2173854" y="1518249"/>
              <a:ext cx="276046" cy="307376"/>
            </a:xfrm>
            <a:prstGeom prst="roundRect">
              <a:avLst/>
            </a:prstGeom>
            <a:noFill/>
            <a:ln>
              <a:solidFill>
                <a:srgbClr val="D700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354812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425</Words>
  <Application>Microsoft Office PowerPoint</Application>
  <PresentationFormat>Widescreen</PresentationFormat>
  <Paragraphs>80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等线</vt:lpstr>
      <vt:lpstr>Poppins</vt:lpstr>
      <vt:lpstr>Segoe UI</vt:lpstr>
      <vt:lpstr>Tema di Office</vt:lpstr>
      <vt:lpstr>Presentazione standard di PowerPoint</vt:lpstr>
      <vt:lpstr>Presentazione standard di PowerPoint</vt:lpstr>
      <vt:lpstr>Prodotti</vt:lpstr>
      <vt:lpstr>ProFi System</vt:lpstr>
      <vt:lpstr>ProFi System</vt:lpstr>
      <vt:lpstr>ProFi Cloud setup</vt:lpstr>
      <vt:lpstr>ProFi Cloud setup</vt:lpstr>
      <vt:lpstr>ProFi Cloud setup</vt:lpstr>
      <vt:lpstr>ProFi Cloud setup</vt:lpstr>
      <vt:lpstr>ProFi Cloud setup</vt:lpstr>
      <vt:lpstr>ProFi Cloud setup</vt:lpstr>
      <vt:lpstr>ProFi Cloud setup</vt:lpstr>
      <vt:lpstr>ProFi Cloud setup</vt:lpstr>
      <vt:lpstr>ProFi Cloud setup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Tenda Technology Italia</dc:creator>
  <cp:lastModifiedBy>Account Microsoft</cp:lastModifiedBy>
  <cp:revision>196</cp:revision>
  <cp:lastPrinted>2023-07-03T15:59:55Z</cp:lastPrinted>
  <dcterms:created xsi:type="dcterms:W3CDTF">2023-04-13T15:20:50Z</dcterms:created>
  <dcterms:modified xsi:type="dcterms:W3CDTF">2024-05-23T07:57:17Z</dcterms:modified>
</cp:coreProperties>
</file>